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slideLayouts/slideLayout10.xml" ContentType="application/vnd.openxmlformats-officedocument.presentationml.slideLayout+xml"/>
  <Default Extension="gif" ContentType="image/gif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9" r:id="rId14"/>
    <p:sldId id="292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80" r:id="rId24"/>
    <p:sldId id="293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4" r:id="rId36"/>
    <p:sldId id="288" r:id="rId3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145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6625E-8C33-4715-91B4-24F74DBC11C8}" type="datetimeFigureOut">
              <a:rPr lang="ru-RU" smtClean="0"/>
              <a:t>04.10.2018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AEE46-BB36-4BF5-B0A3-08E0D150A6E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Ыы</a:t>
            </a:r>
            <a:r>
              <a:rPr lang="ru-RU" dirty="0" smtClean="0"/>
              <a:t> </a:t>
            </a:r>
            <a:r>
              <a:rPr lang="ru-RU" dirty="0" err="1" smtClean="0"/>
              <a:t>аа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6AEE46-BB36-4BF5-B0A3-08E0D150A6E8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F45FBDB-4399-4AD3-A8F6-9573969B32C8}" type="datetimeFigureOut">
              <a:rPr lang="ru-RU" smtClean="0"/>
              <a:pPr/>
              <a:t>04.10.2018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7585C41-0B1E-4AF5-9482-576B0AC26CF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0.xml"/><Relationship Id="rId7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.xml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3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32.xml"/><Relationship Id="rId7" Type="http://schemas.openxmlformats.org/officeDocument/2006/relationships/image" Target="../media/image3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5" Type="http://schemas.openxmlformats.org/officeDocument/2006/relationships/tags" Target="../tags/tag34.xml"/><Relationship Id="rId10" Type="http://schemas.openxmlformats.org/officeDocument/2006/relationships/image" Target="../media/image36.png"/><Relationship Id="rId4" Type="http://schemas.openxmlformats.org/officeDocument/2006/relationships/tags" Target="../tags/tag33.xml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809.01225.pdf" TargetMode="External"/><Relationship Id="rId3" Type="http://schemas.openxmlformats.org/officeDocument/2006/relationships/hyperlink" Target="http://ruder.io/optimizing-gradient-descent/index.html" TargetMode="External"/><Relationship Id="rId7" Type="http://schemas.openxmlformats.org/officeDocument/2006/relationships/hyperlink" Target="https://arxiv.org/pdf/1312.1666.pdf" TargetMode="External"/><Relationship Id="rId2" Type="http://schemas.openxmlformats.org/officeDocument/2006/relationships/hyperlink" Target="https://habr.com/post/31897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dfs.semanticscholar.org/presentation/00cb/cdc152439da3a7374a7b1f212a09cd00aa9e.pdf" TargetMode="External"/><Relationship Id="rId5" Type="http://schemas.openxmlformats.org/officeDocument/2006/relationships/hyperlink" Target="https://perso.telecom-paristech.fr/rgower/pdf/optimization_I-expanded.pdf" TargetMode="External"/><Relationship Id="rId4" Type="http://schemas.openxmlformats.org/officeDocument/2006/relationships/hyperlink" Target="https://sgugger.github.io/the-1cycle-policy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71472" y="1071546"/>
            <a:ext cx="7772400" cy="1470025"/>
          </a:xfrm>
        </p:spPr>
        <p:txBody>
          <a:bodyPr>
            <a:noAutofit/>
          </a:bodyPr>
          <a:lstStyle/>
          <a:p>
            <a:r>
              <a:rPr lang="ru-RU" sz="5400" dirty="0" smtClean="0"/>
              <a:t>Методы стохастической оптимизации</a:t>
            </a:r>
            <a:endParaRPr lang="ru-RU" sz="5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42976" y="3643314"/>
            <a:ext cx="7072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Усов Федор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2976" y="4143380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Халиков Даниил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2976" y="5072074"/>
            <a:ext cx="314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МОП 162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05 октября 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Полустохастический градиентный спуск</a:t>
            </a:r>
            <a:r>
              <a:rPr lang="en-US" dirty="0" smtClean="0"/>
              <a:t> (S</a:t>
            </a:r>
            <a:r>
              <a:rPr lang="ru-RU" dirty="0" smtClean="0"/>
              <a:t>2</a:t>
            </a:r>
            <a:r>
              <a:rPr lang="en-US" dirty="0" smtClean="0"/>
              <a:t>GD)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28660" y="1571612"/>
            <a:ext cx="9932561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Полустохастический градиентный спуск</a:t>
            </a:r>
            <a:br>
              <a:rPr lang="ru-RU" dirty="0" smtClean="0"/>
            </a:br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Использует идеи обоих градиентных спусков</a:t>
            </a:r>
          </a:p>
          <a:p>
            <a:r>
              <a:rPr lang="ru-RU" dirty="0" smtClean="0"/>
              <a:t>Работает существенно быстрее полного</a:t>
            </a:r>
          </a:p>
          <a:p>
            <a:r>
              <a:rPr lang="ru-RU" dirty="0" smtClean="0"/>
              <a:t>Сходится лучше стохастического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Стохастический средний градиент </a:t>
            </a:r>
            <a:r>
              <a:rPr lang="en-US" dirty="0" smtClean="0"/>
              <a:t>(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SAG</a:t>
            </a:r>
            <a:r>
              <a:rPr lang="en-US" dirty="0" smtClean="0"/>
              <a:t>)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Главная идея – усреднять градиент по </a:t>
            </a:r>
            <a:r>
              <a:rPr lang="ru-RU" dirty="0" err="1" smtClean="0"/>
              <a:t>сэмплам</a:t>
            </a:r>
            <a:endParaRPr lang="ru-RU" dirty="0" smtClean="0"/>
          </a:p>
          <a:p>
            <a:r>
              <a:rPr lang="ru-RU" dirty="0" smtClean="0"/>
              <a:t>На каждом шаге будем случайно выбирать объект, по которому честно посчитаем градиент</a:t>
            </a:r>
          </a:p>
          <a:p>
            <a:r>
              <a:rPr lang="ru-RU" dirty="0" smtClean="0"/>
              <a:t>Остальные – с прошлых шагов</a:t>
            </a:r>
          </a:p>
          <a:p>
            <a:endParaRPr lang="ru-RU" dirty="0"/>
          </a:p>
        </p:txBody>
      </p:sp>
      <p:pic>
        <p:nvPicPr>
          <p:cNvPr id="14" name="Рисунок 13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642910" y="3214686"/>
            <a:ext cx="2958523" cy="766931"/>
          </a:xfrm>
          <a:prstGeom prst="rect">
            <a:avLst/>
          </a:prstGeom>
        </p:spPr>
      </p:pic>
      <p:pic>
        <p:nvPicPr>
          <p:cNvPr id="19" name="Рисунок 18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642910" y="4000505"/>
            <a:ext cx="6196312" cy="763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Стохастический средний градиент </a:t>
            </a:r>
            <a:r>
              <a:rPr lang="en-US" dirty="0" smtClean="0"/>
              <a:t>(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SAG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Обновляем только градиент одного </a:t>
            </a:r>
            <a:r>
              <a:rPr lang="ru-RU" dirty="0" err="1" smtClean="0"/>
              <a:t>сэмпла</a:t>
            </a:r>
            <a:r>
              <a:rPr lang="ru-RU" dirty="0" smtClean="0"/>
              <a:t>, остальные запоминая с предыдущих шагов</a:t>
            </a:r>
          </a:p>
          <a:p>
            <a:r>
              <a:rPr lang="ru-RU" dirty="0" smtClean="0"/>
              <a:t>Более быстрая сходимость чем у стохастического</a:t>
            </a:r>
          </a:p>
          <a:p>
            <a:r>
              <a:rPr lang="ru-RU" dirty="0" smtClean="0"/>
              <a:t>Простота реализации</a:t>
            </a:r>
          </a:p>
          <a:p>
            <a:pPr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Иллюстрации</a:t>
            </a:r>
            <a:r>
              <a:rPr lang="en-US" dirty="0" smtClean="0"/>
              <a:t> </a:t>
            </a:r>
            <a:r>
              <a:rPr lang="en-US" dirty="0" err="1" smtClean="0"/>
              <a:t>работы</a:t>
            </a:r>
            <a:r>
              <a:rPr lang="en-US" dirty="0" smtClean="0"/>
              <a:t> </a:t>
            </a:r>
            <a:r>
              <a:rPr lang="en-US" dirty="0" err="1" smtClean="0"/>
              <a:t>методов</a:t>
            </a:r>
            <a:r>
              <a:rPr lang="en-US" dirty="0" smtClean="0"/>
              <a:t>, </a:t>
            </a:r>
            <a:r>
              <a:rPr lang="en-US" dirty="0" err="1" smtClean="0"/>
              <a:t>где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 = 1000, w - </a:t>
            </a:r>
            <a:r>
              <a:rPr lang="en-US" dirty="0" err="1" smtClean="0"/>
              <a:t>двумерный</a:t>
            </a:r>
            <a:endParaRPr lang="ru-RU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8858280" cy="56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Алгоритм имитации отжига [</a:t>
            </a:r>
            <a:r>
              <a:rPr lang="ru-RU" dirty="0" smtClean="0">
                <a:sym typeface="Wingdings" pitchFamily="2" charset="2"/>
              </a:rPr>
              <a:t>:||||:]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Главная идея – использовать физический процесс кристаллизации вещества</a:t>
            </a:r>
          </a:p>
          <a:p>
            <a:r>
              <a:rPr lang="ru-RU" dirty="0" smtClean="0"/>
              <a:t>Есть температура</a:t>
            </a:r>
            <a:r>
              <a:rPr lang="en-US" dirty="0" smtClean="0"/>
              <a:t> T</a:t>
            </a:r>
            <a:r>
              <a:rPr lang="ru-RU" dirty="0" smtClean="0"/>
              <a:t>, функция перехода из старого состояния в новое</a:t>
            </a:r>
            <a:r>
              <a:rPr lang="en-US" dirty="0" smtClean="0"/>
              <a:t> – S </a:t>
            </a:r>
            <a:r>
              <a:rPr lang="ru-RU" dirty="0" smtClean="0"/>
              <a:t>и функция энергии</a:t>
            </a:r>
            <a:r>
              <a:rPr lang="en-US" dirty="0" smtClean="0"/>
              <a:t> - E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 каждой итерацией уменьшаем температуру, пока она не станет меньше граничного значения.</a:t>
            </a:r>
          </a:p>
          <a:p>
            <a:r>
              <a:rPr lang="ru-RU" dirty="0" smtClean="0"/>
              <a:t>Если энергия меньше, перейдем в новое состояние</a:t>
            </a:r>
          </a:p>
          <a:p>
            <a:r>
              <a:rPr lang="ru-RU" dirty="0" smtClean="0"/>
              <a:t>Если больше, перейдем с определенной вероятностью</a:t>
            </a:r>
          </a:p>
          <a:p>
            <a:r>
              <a:rPr lang="ru-RU" dirty="0" smtClean="0"/>
              <a:t>Например 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11" name="Рисунок 10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43174" y="4929198"/>
            <a:ext cx="1714512" cy="878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Алгоритм имитации отжига </a:t>
            </a:r>
            <a:r>
              <a:rPr lang="ru-RU" dirty="0" smtClean="0"/>
              <a:t>[</a:t>
            </a:r>
            <a:r>
              <a:rPr lang="ru-RU" dirty="0" smtClean="0">
                <a:sym typeface="Wingdings" pitchFamily="2" charset="2"/>
              </a:rPr>
              <a:t>:||||:]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latin typeface="Calibri" pitchFamily="34" charset="0"/>
                <a:cs typeface="Calibri" pitchFamily="34" charset="0"/>
              </a:rPr>
              <a:t>Особенности</a:t>
            </a:r>
            <a:endParaRPr lang="ru-RU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Простота реализации</a:t>
            </a:r>
          </a:p>
          <a:p>
            <a:r>
              <a:rPr lang="ru-RU" dirty="0" smtClean="0"/>
              <a:t>Хорошо работает в разных оптимизационных задачах</a:t>
            </a:r>
          </a:p>
          <a:p>
            <a:r>
              <a:rPr lang="ru-RU" dirty="0" smtClean="0"/>
              <a:t>Надо тщательно настраивать параметры под задачу</a:t>
            </a:r>
            <a:endParaRPr lang="ru-RU" dirty="0"/>
          </a:p>
        </p:txBody>
      </p:sp>
      <p:pic>
        <p:nvPicPr>
          <p:cNvPr id="4" name="Содержимое 5" descr="366dcce23cab26db80f7717f6828cc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2714620"/>
            <a:ext cx="8208714" cy="2643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Генетический алгоритм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Главная идея – использовать эволюционный отбор</a:t>
            </a:r>
          </a:p>
          <a:p>
            <a:r>
              <a:rPr lang="ru-RU" dirty="0" smtClean="0"/>
              <a:t>Генерация начальной популяции</a:t>
            </a:r>
          </a:p>
          <a:p>
            <a:r>
              <a:rPr lang="ru-RU" dirty="0" smtClean="0"/>
              <a:t>Повторяем:</a:t>
            </a:r>
          </a:p>
          <a:p>
            <a:r>
              <a:rPr lang="ru-RU" dirty="0" smtClean="0"/>
              <a:t>Скрещивание</a:t>
            </a:r>
          </a:p>
          <a:p>
            <a:r>
              <a:rPr lang="ru-RU" dirty="0" smtClean="0"/>
              <a:t>Случайные мутации</a:t>
            </a:r>
          </a:p>
          <a:p>
            <a:r>
              <a:rPr lang="ru-RU" dirty="0" smtClean="0"/>
              <a:t>Отбор</a:t>
            </a:r>
          </a:p>
          <a:p>
            <a:r>
              <a:rPr lang="ru-RU" dirty="0" smtClean="0"/>
              <a:t>Пока не будут получены приемлемые результаты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/>
              <a:t>Генетический </a:t>
            </a:r>
            <a:r>
              <a:rPr lang="ru-RU" dirty="0" smtClean="0"/>
              <a:t>алгоритм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Скрещивание происходит как обмен случайными хромосомами(значения признаков)</a:t>
            </a:r>
          </a:p>
          <a:p>
            <a:r>
              <a:rPr lang="ru-RU" dirty="0" smtClean="0"/>
              <a:t>Некоторая доля особей получает случайные мутации</a:t>
            </a:r>
          </a:p>
          <a:p>
            <a:r>
              <a:rPr lang="ru-RU" dirty="0" smtClean="0"/>
              <a:t>Отбираем  случайных особей, с вероятностью зависимой от их приспособленности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Генетический </a:t>
            </a:r>
            <a:r>
              <a:rPr lang="ru-RU" dirty="0" smtClean="0"/>
              <a:t>алгоритм</a:t>
            </a:r>
            <a:br>
              <a:rPr lang="ru-RU" dirty="0" smtClean="0"/>
            </a:br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При больших размерностях задачи оценка функции приспособленности требует больших затрат</a:t>
            </a:r>
          </a:p>
          <a:p>
            <a:r>
              <a:rPr lang="ru-RU" dirty="0" smtClean="0"/>
              <a:t>Плохо масштабируются под сложность задачи</a:t>
            </a:r>
          </a:p>
          <a:p>
            <a:r>
              <a:rPr lang="ru-RU" dirty="0" smtClean="0"/>
              <a:t>Неясное условие остановки</a:t>
            </a:r>
          </a:p>
          <a:p>
            <a:r>
              <a:rPr lang="ru-RU" dirty="0" smtClean="0"/>
              <a:t>Чтобы алгоритм работал хорошо, надо тщательно подстраивать модель	</a:t>
            </a:r>
          </a:p>
          <a:p>
            <a:r>
              <a:rPr lang="ru-RU" dirty="0" smtClean="0"/>
              <a:t>Может хорошо работать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Оптимизация и стохастика</a:t>
            </a:r>
            <a:endParaRPr lang="ru-RU" sz="44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Цель оптимизации – найти параметры, на которых достигается экстремум целевой функции</a:t>
            </a:r>
          </a:p>
          <a:p>
            <a:r>
              <a:rPr lang="ru-RU" dirty="0" smtClean="0"/>
              <a:t>Стохастическая оптимизация - класс алгоритмов оптимизации, использующая случайность в процессе поиска оптимума.</a:t>
            </a:r>
          </a:p>
          <a:p>
            <a:r>
              <a:rPr lang="ru-RU" dirty="0" smtClean="0"/>
              <a:t>Применяется, когда целевая функция либо слишком сложная, либо мы хотим повысить быстродействие алгоритма оптимизации.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 Дальнейшие улучшения для стохастического градиентного </a:t>
            </a:r>
            <a:r>
              <a:rPr lang="ru-RU" dirty="0" smtClean="0"/>
              <a:t>спуска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Адаптивный коэффициент обучения</a:t>
            </a: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omentum</a:t>
            </a:r>
            <a:endParaRPr lang="ru-RU" dirty="0" smtClean="0">
              <a:latin typeface="Calibri" pitchFamily="34" charset="0"/>
              <a:cs typeface="Calibri" pitchFamily="34" charset="0"/>
            </a:endParaRPr>
          </a:p>
          <a:p>
            <a:r>
              <a:rPr lang="ru-RU" dirty="0" smtClean="0"/>
              <a:t>Ускоренный </a:t>
            </a:r>
            <a:r>
              <a:rPr lang="ru-RU" dirty="0" smtClean="0"/>
              <a:t>градиент </a:t>
            </a:r>
            <a:r>
              <a:rPr lang="ru-RU" dirty="0" smtClean="0"/>
              <a:t>Нестерова</a:t>
            </a:r>
          </a:p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Adagrad</a:t>
            </a:r>
            <a:endParaRPr lang="ru-RU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RMSprop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Adadelta</a:t>
            </a:r>
            <a:endParaRPr lang="ru-RU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Adam</a:t>
            </a:r>
          </a:p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AdaMax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Адаптивный коэффициент обучения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При </a:t>
            </a:r>
            <a:r>
              <a:rPr lang="ru-RU" dirty="0" smtClean="0"/>
              <a:t>маленьких </a:t>
            </a:r>
            <a:r>
              <a:rPr lang="ru-RU" dirty="0" smtClean="0"/>
              <a:t>коэффициентах обучения будем долго идти к оптимальному значению</a:t>
            </a:r>
          </a:p>
          <a:p>
            <a:r>
              <a:rPr lang="ru-RU" dirty="0" smtClean="0"/>
              <a:t>При больших – можем перескочить точку оптимума</a:t>
            </a:r>
          </a:p>
          <a:p>
            <a:r>
              <a:rPr lang="ru-RU" dirty="0" smtClean="0"/>
              <a:t>Есть разные стратегии изменения коэффициента</a:t>
            </a:r>
            <a:r>
              <a:rPr lang="en-US" dirty="0" smtClean="0"/>
              <a:t>:</a:t>
            </a:r>
            <a:endParaRPr lang="ru-RU" dirty="0" smtClean="0"/>
          </a:p>
          <a:p>
            <a:pPr marL="893763" indent="-273050">
              <a:buFont typeface="Wingdings" pitchFamily="2" charset="2"/>
              <a:buChar char="q"/>
            </a:pPr>
            <a:r>
              <a:rPr lang="ru-RU" dirty="0" smtClean="0"/>
              <a:t>Уменьшать с каждой итерацией (например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1/k)</a:t>
            </a:r>
          </a:p>
          <a:p>
            <a:pPr marL="893763" indent="-273050">
              <a:buFont typeface="Wingdings" pitchFamily="2" charset="2"/>
              <a:buChar char="q"/>
            </a:pPr>
            <a:r>
              <a:rPr lang="ru-RU" dirty="0" smtClean="0">
                <a:latin typeface="Calibri" pitchFamily="34" charset="0"/>
                <a:cs typeface="Calibri" pitchFamily="34" charset="0"/>
              </a:rPr>
              <a:t>Сначала повышать, потом уменьшать</a:t>
            </a:r>
          </a:p>
          <a:p>
            <a:pPr marL="893763" indent="-273050">
              <a:buFont typeface="Wingdings" pitchFamily="2" charset="2"/>
              <a:buChar char="q"/>
            </a:pPr>
            <a:r>
              <a:rPr lang="ru-RU" dirty="0" smtClean="0">
                <a:latin typeface="Calibri" pitchFamily="34" charset="0"/>
                <a:cs typeface="Calibri" pitchFamily="34" charset="0"/>
              </a:rPr>
              <a:t>В зависимости от ошибки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Momentum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SGD</a:t>
            </a:r>
            <a:r>
              <a:rPr lang="ru-RU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  <a:cs typeface="Calibri" pitchFamily="34" charset="0"/>
              </a:rPr>
              <a:t>может колебаться при большом изменении в одном из измерений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ru-RU" dirty="0" smtClean="0">
                <a:latin typeface="Calibri" pitchFamily="34" charset="0"/>
                <a:cs typeface="Calibri" pitchFamily="34" charset="0"/>
              </a:rPr>
              <a:t>Поэтому будем учитывать предыдущие градиенты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Добавим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импульс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движения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p:</a:t>
            </a: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ru-RU" dirty="0" smtClean="0">
                <a:latin typeface="Calibri" pitchFamily="34" charset="0"/>
                <a:cs typeface="Calibri" pitchFamily="34" charset="0"/>
              </a:rPr>
              <a:t>В итоге мы увеличиваем скорость движения в измерениях, где она слабо меняется, и уменьшаем, где она изменяется в разных направлениях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u-RU" dirty="0" smtClean="0">
              <a:latin typeface="Calibri" pitchFamily="34" charset="0"/>
              <a:cs typeface="Calibri" pitchFamily="34" charset="0"/>
            </a:endParaRPr>
          </a:p>
          <a:p>
            <a:endParaRPr lang="ru-RU" dirty="0" smtClean="0">
              <a:latin typeface="Calibri" pitchFamily="34" charset="0"/>
              <a:cs typeface="Calibri" pitchFamily="34" charset="0"/>
            </a:endParaRPr>
          </a:p>
          <a:p>
            <a:endParaRPr lang="ru-RU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u-RU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u-RU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Рисунок 6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5785" y="3214685"/>
            <a:ext cx="5680243" cy="433763"/>
          </a:xfrm>
          <a:prstGeom prst="rect">
            <a:avLst/>
          </a:prstGeom>
        </p:spPr>
      </p:pic>
      <p:pic>
        <p:nvPicPr>
          <p:cNvPr id="6" name="Рисунок 5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5787" y="3786191"/>
            <a:ext cx="3204499" cy="285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Ускоренный градиент Нестерова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Используем идею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momentum</a:t>
            </a:r>
            <a:r>
              <a:rPr lang="en-US" dirty="0" smtClean="0"/>
              <a:t>’</a:t>
            </a:r>
            <a:r>
              <a:rPr lang="ru-RU" dirty="0" smtClean="0"/>
              <a:t>а, только будем считать градиент в примерном месте, котором окажемся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Позволяет избежать </a:t>
            </a:r>
            <a:r>
              <a:rPr lang="en-US" dirty="0" smtClean="0"/>
              <a:t>“</a:t>
            </a:r>
            <a:r>
              <a:rPr lang="ru-RU" dirty="0" smtClean="0"/>
              <a:t>столкновения</a:t>
            </a:r>
            <a:r>
              <a:rPr lang="en-US" dirty="0" smtClean="0"/>
              <a:t>”</a:t>
            </a:r>
            <a:r>
              <a:rPr lang="ru-RU" dirty="0" smtClean="0"/>
              <a:t> с крутой поверхностью</a:t>
            </a:r>
          </a:p>
          <a:p>
            <a:r>
              <a:rPr lang="en-US" dirty="0" smtClean="0"/>
              <a:t>    - </a:t>
            </a:r>
            <a:r>
              <a:rPr lang="ru-RU" dirty="0" smtClean="0"/>
              <a:t>нужно подбирать для конкретной задачи,  так как при больших может сильно колебаться, а при маленьких похож на обычный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SGD</a:t>
            </a:r>
            <a:endParaRPr lang="ru-RU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Рисунок 5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2909" y="2357429"/>
            <a:ext cx="6886174" cy="436353"/>
          </a:xfrm>
          <a:prstGeom prst="rect">
            <a:avLst/>
          </a:prstGeom>
        </p:spPr>
      </p:pic>
      <p:pic>
        <p:nvPicPr>
          <p:cNvPr id="5" name="Рисунок 4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2910" y="3071810"/>
            <a:ext cx="3204499" cy="285752"/>
          </a:xfrm>
          <a:prstGeom prst="rect">
            <a:avLst/>
          </a:prstGeom>
        </p:spPr>
      </p:pic>
      <p:pic>
        <p:nvPicPr>
          <p:cNvPr id="8" name="Рисунок 7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85786" y="4500570"/>
            <a:ext cx="285752" cy="353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Ускоренный градиент Нестерова</a:t>
            </a:r>
            <a:br>
              <a:rPr lang="ru-RU" dirty="0" smtClean="0"/>
            </a:br>
            <a:r>
              <a:rPr lang="ru-RU" dirty="0" smtClean="0"/>
              <a:t>для разных коэффициентов</a:t>
            </a:r>
            <a:endParaRPr lang="ru-RU" dirty="0"/>
          </a:p>
        </p:txBody>
      </p:sp>
      <p:pic>
        <p:nvPicPr>
          <p:cNvPr id="53250" name="Picture 2" descr="imag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357298"/>
            <a:ext cx="8988549" cy="5500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AdaGrad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Главная идея – для каждого параметра адаптивно подбираем длину шага, используя прошлые изменения параметра</a:t>
            </a:r>
          </a:p>
          <a:p>
            <a:r>
              <a:rPr lang="ru-RU" dirty="0" smtClean="0"/>
              <a:t>Позволяет работать со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sparse data</a:t>
            </a:r>
            <a:r>
              <a:rPr lang="ru-RU" dirty="0" smtClean="0"/>
              <a:t>, где важные признаки встречаются редко</a:t>
            </a:r>
          </a:p>
          <a:p>
            <a:r>
              <a:rPr lang="ru-RU" dirty="0" smtClean="0"/>
              <a:t>Будем считать</a:t>
            </a:r>
            <a:r>
              <a:rPr lang="en-US" dirty="0" smtClean="0"/>
              <a:t> </a:t>
            </a:r>
            <a:r>
              <a:rPr lang="ru-RU" dirty="0" smtClean="0"/>
              <a:t>сумму квадратов изменений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Теперь используя информацию считаем отклонение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ru-RU" dirty="0" smtClean="0"/>
          </a:p>
          <a:p>
            <a:endParaRPr lang="en-US" dirty="0" smtClean="0"/>
          </a:p>
          <a:p>
            <a:pPr>
              <a:buNone/>
            </a:pPr>
            <a:endParaRPr lang="ru-RU" dirty="0"/>
          </a:p>
        </p:txBody>
      </p:sp>
      <p:pic>
        <p:nvPicPr>
          <p:cNvPr id="4" name="Рисунок 3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7224" y="3786190"/>
            <a:ext cx="4887407" cy="642942"/>
          </a:xfrm>
          <a:prstGeom prst="rect">
            <a:avLst/>
          </a:prstGeom>
        </p:spPr>
      </p:pic>
      <p:pic>
        <p:nvPicPr>
          <p:cNvPr id="6" name="Рисунок 5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5785" y="5214949"/>
            <a:ext cx="6097325" cy="1087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AdaGrad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Не надо точно подбирать коэффициент обучения</a:t>
            </a:r>
          </a:p>
          <a:p>
            <a:r>
              <a:rPr lang="ru-RU" dirty="0" smtClean="0"/>
              <a:t>Если признак часто обновляется, то его скорость обновления замедлится</a:t>
            </a:r>
          </a:p>
          <a:p>
            <a:r>
              <a:rPr lang="ru-RU" dirty="0" smtClean="0"/>
              <a:t>Семейство алгоритмов – можно изменять формулу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RMSprop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Недостаток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Adagrad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ru-RU" dirty="0" smtClean="0">
                <a:latin typeface="Calibri" pitchFamily="34" charset="0"/>
                <a:cs typeface="Calibri" pitchFamily="34" charset="0"/>
              </a:rPr>
              <a:t>что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       </a:t>
            </a:r>
            <a:r>
              <a:rPr lang="ru-RU" dirty="0" smtClean="0">
                <a:latin typeface="Calibri" pitchFamily="34" charset="0"/>
                <a:cs typeface="Calibri" pitchFamily="34" charset="0"/>
              </a:rPr>
              <a:t>может бесконечно накапливаться</a:t>
            </a:r>
          </a:p>
          <a:p>
            <a:r>
              <a:rPr lang="ru-RU" dirty="0" smtClean="0">
                <a:latin typeface="Calibri" pitchFamily="34" charset="0"/>
                <a:cs typeface="Calibri" pitchFamily="34" charset="0"/>
              </a:rPr>
              <a:t>Исправим это используя 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momentum:</a:t>
            </a: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ru-RU" dirty="0" smtClean="0">
                <a:latin typeface="Calibri" pitchFamily="34" charset="0"/>
                <a:cs typeface="Calibri" pitchFamily="34" charset="0"/>
              </a:rPr>
              <a:t>В знаменателе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–</a:t>
            </a:r>
            <a:r>
              <a:rPr lang="ru-RU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RMS, </a:t>
            </a:r>
            <a:r>
              <a:rPr lang="ru-RU" dirty="0" smtClean="0">
                <a:latin typeface="Calibri" pitchFamily="34" charset="0"/>
                <a:cs typeface="Calibri" pitchFamily="34" charset="0"/>
              </a:rPr>
              <a:t>отсюда название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RMSprop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ru-RU" dirty="0" smtClean="0">
                <a:latin typeface="Calibri" pitchFamily="34" charset="0"/>
                <a:cs typeface="Calibri" pitchFamily="34" charset="0"/>
              </a:rPr>
              <a:t>Если задаем начальное нулевое значение, то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RMS  </a:t>
            </a:r>
            <a:r>
              <a:rPr lang="ru-RU" dirty="0" smtClean="0">
                <a:latin typeface="Calibri" pitchFamily="34" charset="0"/>
                <a:cs typeface="Calibri" pitchFamily="34" charset="0"/>
              </a:rPr>
              <a:t>будет долго накапливаться</a:t>
            </a:r>
          </a:p>
          <a:p>
            <a:endParaRPr lang="ru-RU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Рисунок 3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86248" y="1285860"/>
            <a:ext cx="447875" cy="381227"/>
          </a:xfrm>
          <a:prstGeom prst="rect">
            <a:avLst/>
          </a:prstGeom>
        </p:spPr>
      </p:pic>
      <p:pic>
        <p:nvPicPr>
          <p:cNvPr id="6" name="Рисунок 5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85785" y="2500305"/>
            <a:ext cx="6545937" cy="644609"/>
          </a:xfrm>
          <a:prstGeom prst="rect">
            <a:avLst/>
          </a:prstGeom>
        </p:spPr>
      </p:pic>
      <p:pic>
        <p:nvPicPr>
          <p:cNvPr id="7" name="Рисунок 6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5786" y="3127253"/>
            <a:ext cx="6097325" cy="1087565"/>
          </a:xfrm>
          <a:prstGeom prst="rect">
            <a:avLst/>
          </a:prstGeom>
        </p:spPr>
      </p:pic>
      <p:pic>
        <p:nvPicPr>
          <p:cNvPr id="12" name="Рисунок 11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7471" y="4572008"/>
            <a:ext cx="4886099" cy="462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Adadelta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Также как и </a:t>
            </a:r>
            <a:r>
              <a:rPr lang="en-US" dirty="0" err="1" smtClean="0"/>
              <a:t>RMSprop</a:t>
            </a:r>
            <a:r>
              <a:rPr lang="ru-RU" dirty="0" smtClean="0"/>
              <a:t>, только добавим в числитель стабилизирующий член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Без большого начального стабилизирующего члена получим поведение обратное </a:t>
            </a:r>
            <a:r>
              <a:rPr lang="en-US" dirty="0" err="1" smtClean="0"/>
              <a:t>Adagard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RMSprop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6" name="Рисунок 5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8662" y="2285992"/>
            <a:ext cx="6177865" cy="903830"/>
          </a:xfrm>
          <a:prstGeom prst="rect">
            <a:avLst/>
          </a:prstGeom>
        </p:spPr>
      </p:pic>
      <p:pic>
        <p:nvPicPr>
          <p:cNvPr id="7" name="Рисунок 6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8662" y="3357562"/>
            <a:ext cx="6064293" cy="428628"/>
          </a:xfrm>
          <a:prstGeom prst="rect">
            <a:avLst/>
          </a:prstGeom>
        </p:spPr>
      </p:pic>
      <p:pic>
        <p:nvPicPr>
          <p:cNvPr id="8" name="Рисунок 7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28662" y="4000504"/>
            <a:ext cx="4367718" cy="428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Adam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Сочетает идею </a:t>
            </a:r>
            <a:r>
              <a:rPr lang="en-US" dirty="0" smtClean="0"/>
              <a:t>momentum</a:t>
            </a:r>
            <a:r>
              <a:rPr lang="ru-RU" dirty="0" smtClean="0"/>
              <a:t> и слабого обновления весов для типичных признаков.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Аналогично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RMSprop</a:t>
            </a:r>
            <a:r>
              <a:rPr lang="en-US" dirty="0" smtClean="0"/>
              <a:t> </a:t>
            </a:r>
            <a:r>
              <a:rPr lang="ru-RU" dirty="0" smtClean="0"/>
              <a:t>при малых начальных значениях они будут долго накапливаться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ru-RU" dirty="0"/>
          </a:p>
        </p:txBody>
      </p:sp>
      <p:pic>
        <p:nvPicPr>
          <p:cNvPr id="8" name="Рисунок 7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5785" y="2143116"/>
            <a:ext cx="7292253" cy="444218"/>
          </a:xfrm>
          <a:prstGeom prst="rect">
            <a:avLst/>
          </a:prstGeom>
        </p:spPr>
      </p:pic>
      <p:pic>
        <p:nvPicPr>
          <p:cNvPr id="12" name="Рисунок 11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5785" y="2714619"/>
            <a:ext cx="7304215" cy="518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Плюсы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Универсальность</a:t>
            </a:r>
          </a:p>
          <a:p>
            <a:r>
              <a:rPr lang="ru-RU" dirty="0" smtClean="0">
                <a:latin typeface="Calibri" pitchFamily="34" charset="0"/>
                <a:cs typeface="Calibri" pitchFamily="34" charset="0"/>
              </a:rPr>
              <a:t>Преимущество в скорости вычислений</a:t>
            </a:r>
          </a:p>
          <a:p>
            <a:r>
              <a:rPr lang="ru-RU" dirty="0" smtClean="0">
                <a:latin typeface="Calibri" pitchFamily="34" charset="0"/>
                <a:cs typeface="Calibri" pitchFamily="34" charset="0"/>
              </a:rPr>
              <a:t>Можно свести сложную модель к более простой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Adam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Искусственно увеличим их</a:t>
            </a:r>
            <a:r>
              <a:rPr lang="en-US" dirty="0" smtClean="0"/>
              <a:t> 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Правило обновления</a:t>
            </a:r>
            <a:r>
              <a:rPr lang="en-US" dirty="0" smtClean="0"/>
              <a:t>: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10" name="Рисунок 9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8662" y="3571876"/>
            <a:ext cx="4029046" cy="795539"/>
          </a:xfrm>
          <a:prstGeom prst="rect">
            <a:avLst/>
          </a:prstGeom>
        </p:spPr>
      </p:pic>
      <p:pic>
        <p:nvPicPr>
          <p:cNvPr id="7" name="Рисунок 6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00100" y="1714488"/>
            <a:ext cx="2084990" cy="830226"/>
          </a:xfrm>
          <a:prstGeom prst="rect">
            <a:avLst/>
          </a:prstGeom>
        </p:spPr>
      </p:pic>
      <p:pic>
        <p:nvPicPr>
          <p:cNvPr id="8" name="Рисунок 7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71867" y="1714488"/>
            <a:ext cx="2057460" cy="834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AdaMax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Рассмотрим момент в</a:t>
            </a:r>
            <a:r>
              <a:rPr lang="en-US" dirty="0" smtClean="0"/>
              <a:t>      :</a:t>
            </a:r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Для больших </a:t>
            </a:r>
            <a:r>
              <a:rPr lang="en-US" dirty="0" smtClean="0"/>
              <a:t>p </a:t>
            </a:r>
            <a:r>
              <a:rPr lang="ru-RU" dirty="0" smtClean="0"/>
              <a:t>работает плохо</a:t>
            </a:r>
          </a:p>
          <a:p>
            <a:r>
              <a:rPr lang="ru-RU" dirty="0" smtClean="0"/>
              <a:t>Для бесконечности – хорошо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Правило обновления</a:t>
            </a:r>
            <a:r>
              <a:rPr lang="en-US" dirty="0" smtClean="0"/>
              <a:t>:</a:t>
            </a:r>
            <a:endParaRPr lang="ru-RU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 </a:t>
            </a:r>
            <a:r>
              <a:rPr lang="en-US" dirty="0" smtClean="0"/>
              <a:t>                                           </a:t>
            </a:r>
            <a:r>
              <a:rPr lang="ru-RU" dirty="0" smtClean="0"/>
              <a:t>   Не требуется смещение</a:t>
            </a:r>
          </a:p>
          <a:p>
            <a:pPr lvl="1">
              <a:buNone/>
            </a:pPr>
            <a:r>
              <a:rPr lang="ru-RU" dirty="0" smtClean="0"/>
              <a:t> </a:t>
            </a:r>
            <a:r>
              <a:rPr lang="ru-RU" dirty="0" smtClean="0"/>
              <a:t>                                                           относительно нуля</a:t>
            </a:r>
            <a:endParaRPr lang="en-US" dirty="0" smtClean="0"/>
          </a:p>
        </p:txBody>
      </p:sp>
      <p:pic>
        <p:nvPicPr>
          <p:cNvPr id="4" name="Рисунок 3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857620" y="1285860"/>
            <a:ext cx="236665" cy="357190"/>
          </a:xfrm>
          <a:prstGeom prst="rect">
            <a:avLst/>
          </a:prstGeom>
        </p:spPr>
      </p:pic>
      <p:pic>
        <p:nvPicPr>
          <p:cNvPr id="24" name="Рисунок 23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4348" y="1643046"/>
            <a:ext cx="7758071" cy="485242"/>
          </a:xfrm>
          <a:prstGeom prst="rect">
            <a:avLst/>
          </a:prstGeom>
        </p:spPr>
      </p:pic>
      <p:pic>
        <p:nvPicPr>
          <p:cNvPr id="27" name="Рисунок 26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14348" y="3214683"/>
            <a:ext cx="7334010" cy="476682"/>
          </a:xfrm>
          <a:prstGeom prst="rect">
            <a:avLst/>
          </a:prstGeom>
        </p:spPr>
      </p:pic>
      <p:pic>
        <p:nvPicPr>
          <p:cNvPr id="29" name="Рисунок 28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4345" y="3786184"/>
            <a:ext cx="5001731" cy="509910"/>
          </a:xfrm>
          <a:prstGeom prst="rect">
            <a:avLst/>
          </a:prstGeom>
        </p:spPr>
      </p:pic>
      <p:pic>
        <p:nvPicPr>
          <p:cNvPr id="20" name="Рисунок 19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5786" y="5000636"/>
            <a:ext cx="3231740" cy="778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Примеры</a:t>
            </a:r>
            <a:endParaRPr lang="ru-RU" dirty="0"/>
          </a:p>
        </p:txBody>
      </p:sp>
      <p:pic>
        <p:nvPicPr>
          <p:cNvPr id="31746" name="Picture 2" descr="http://ruder.io/content/images/2016/09/contours_evaluation_optimizer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14488"/>
            <a:ext cx="4244607" cy="3286148"/>
          </a:xfrm>
          <a:prstGeom prst="rect">
            <a:avLst/>
          </a:prstGeom>
          <a:noFill/>
        </p:spPr>
      </p:pic>
      <p:pic>
        <p:nvPicPr>
          <p:cNvPr id="31748" name="Picture 4" descr="http://ruder.io/content/images/2016/09/saddle_point_evaluation_optimizers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092" y="1649939"/>
            <a:ext cx="4429188" cy="34290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Примеры</a:t>
            </a:r>
            <a:endParaRPr lang="ru-RU" dirty="0"/>
          </a:p>
        </p:txBody>
      </p:sp>
      <p:pic>
        <p:nvPicPr>
          <p:cNvPr id="50178" name="Picture 2" descr="imag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36" y="1428736"/>
            <a:ext cx="5286380" cy="3524253"/>
          </a:xfrm>
          <a:prstGeom prst="rect">
            <a:avLst/>
          </a:prstGeom>
          <a:noFill/>
        </p:spPr>
      </p:pic>
      <p:pic>
        <p:nvPicPr>
          <p:cNvPr id="50182" name="Picture 6" descr="imag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428736"/>
            <a:ext cx="5072098" cy="34766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Примеры</a:t>
            </a:r>
            <a:endParaRPr lang="ru-RU" dirty="0"/>
          </a:p>
        </p:txBody>
      </p:sp>
      <p:pic>
        <p:nvPicPr>
          <p:cNvPr id="51202" name="Picture 2" descr="imag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42974" y="1357298"/>
            <a:ext cx="5429288" cy="3619526"/>
          </a:xfrm>
          <a:prstGeom prst="rect">
            <a:avLst/>
          </a:prstGeom>
          <a:noFill/>
        </p:spPr>
      </p:pic>
      <p:pic>
        <p:nvPicPr>
          <p:cNvPr id="51204" name="Picture 4" descr="imag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5738" y="1285860"/>
            <a:ext cx="5398360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Выводы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Стохастика применяется повсеместно для избегания затратных компьютерных вычислений</a:t>
            </a:r>
          </a:p>
          <a:p>
            <a:r>
              <a:rPr lang="ru-RU" dirty="0" smtClean="0"/>
              <a:t>Каждый из методов имеет свои преимущества и недостатки</a:t>
            </a:r>
          </a:p>
          <a:p>
            <a:r>
              <a:rPr lang="ru-RU" dirty="0" smtClean="0"/>
              <a:t>С помощью дополнительных улучшений методов можно достичь хорошей сходимости для разного вида задач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Использованные материалы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https://habr.com/post/318970</a:t>
            </a:r>
            <a:r>
              <a:rPr lang="en-US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ruder.io/optimizing-gradient-descent/index.html#adagrad</a:t>
            </a:r>
            <a:endParaRPr lang="ru-RU" dirty="0" smtClean="0"/>
          </a:p>
          <a:p>
            <a:r>
              <a:rPr lang="en-US" dirty="0" smtClean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sgugger.github.io/the-1cycle-policy.html</a:t>
            </a:r>
            <a:endParaRPr lang="ru-RU" dirty="0" smtClean="0"/>
          </a:p>
          <a:p>
            <a:r>
              <a:rPr lang="en-US" dirty="0" smtClean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perso.telecom-paristech.fr/rgower/pdf/optimization_I-expanded.pdf</a:t>
            </a:r>
            <a:endParaRPr lang="ru-RU" dirty="0" smtClean="0"/>
          </a:p>
          <a:p>
            <a:r>
              <a:rPr lang="en-US" dirty="0" smtClean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pdfs.semanticscholar.org/presentation/00cb/cdc152439da3a7374a7b1f212a09cd00aa9e.pdf</a:t>
            </a:r>
            <a:endParaRPr lang="ru-RU" dirty="0" smtClean="0"/>
          </a:p>
          <a:p>
            <a:r>
              <a:rPr lang="en-US" dirty="0" smtClean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arxiv.org/pdf/1312.1666.pdf</a:t>
            </a:r>
            <a:endParaRPr lang="ru-RU" dirty="0" smtClean="0"/>
          </a:p>
          <a:p>
            <a:r>
              <a:rPr lang="en-US" dirty="0" smtClean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arxiv.org/pdf/1809.01225.pdf</a:t>
            </a:r>
            <a:endParaRPr lang="ru-RU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Минусы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Флуктуации</a:t>
            </a:r>
            <a:endParaRPr lang="en-US" dirty="0" smtClean="0"/>
          </a:p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Необходимость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для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каждой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модели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что-то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придумывать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Разные стохастические методы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Стохастический градиентный спуск</a:t>
            </a:r>
            <a:r>
              <a:rPr lang="en-US" dirty="0" smtClean="0"/>
              <a:t> (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SGD</a:t>
            </a:r>
            <a:r>
              <a:rPr lang="en-US" dirty="0" smtClean="0"/>
              <a:t>)</a:t>
            </a:r>
          </a:p>
          <a:p>
            <a:r>
              <a:rPr lang="ru-RU" dirty="0" smtClean="0"/>
              <a:t>Полустохастический градиентный спуск </a:t>
            </a:r>
            <a:r>
              <a:rPr lang="en-US" dirty="0" smtClean="0"/>
              <a:t>(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</a:t>
            </a:r>
            <a:r>
              <a:rPr lang="ru-RU" b="1" dirty="0" smtClean="0">
                <a:latin typeface="Calibri" pitchFamily="34" charset="0"/>
                <a:cs typeface="Calibri" pitchFamily="34" charset="0"/>
              </a:rPr>
              <a:t>2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GD</a:t>
            </a:r>
            <a:r>
              <a:rPr lang="ru-RU" dirty="0" smtClean="0"/>
              <a:t>)</a:t>
            </a:r>
          </a:p>
          <a:p>
            <a:r>
              <a:rPr lang="ru-RU" dirty="0" smtClean="0"/>
              <a:t>Стохастический средний градиент </a:t>
            </a:r>
            <a:r>
              <a:rPr lang="en-US" dirty="0" smtClean="0"/>
              <a:t>(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SAG</a:t>
            </a:r>
            <a:r>
              <a:rPr lang="en-US" dirty="0" smtClean="0"/>
              <a:t>)</a:t>
            </a:r>
          </a:p>
          <a:p>
            <a:r>
              <a:rPr lang="ru-RU" dirty="0" smtClean="0"/>
              <a:t>Алгоритм имитации отжига</a:t>
            </a:r>
          </a:p>
          <a:p>
            <a:r>
              <a:rPr lang="ru-RU" dirty="0" smtClean="0"/>
              <a:t>Генетический </a:t>
            </a:r>
            <a:r>
              <a:rPr lang="ru-RU" dirty="0" smtClean="0"/>
              <a:t>алгоритм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Стохастический градиентный спуск</a:t>
            </a:r>
            <a:r>
              <a:rPr lang="en-US" dirty="0" smtClean="0"/>
              <a:t> (SGD)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Оцениваем значение градиента, вычисляя градиент только на одном элементе обучения</a:t>
            </a:r>
            <a:r>
              <a:rPr lang="en-US" dirty="0" smtClean="0"/>
              <a:t>: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Выбираем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ru-RU" dirty="0" smtClean="0"/>
              <a:t>случайно</a:t>
            </a:r>
            <a:r>
              <a:rPr lang="en-US" dirty="0" smtClean="0"/>
              <a:t>, </a:t>
            </a:r>
            <a:r>
              <a:rPr lang="ru-RU" dirty="0" smtClean="0"/>
              <a:t>равномерно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для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каждого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шага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k:</a:t>
            </a: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ru-RU" dirty="0" smtClean="0"/>
              <a:t>Для сходимости стохастического градиентного спуска необходимы условия </a:t>
            </a:r>
            <a:r>
              <a:rPr lang="ru-RU" dirty="0" err="1" smtClean="0"/>
              <a:t>Роббинса-Монро</a:t>
            </a:r>
            <a:r>
              <a:rPr lang="en-US" dirty="0" smtClean="0"/>
              <a:t>: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ru-RU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</p:txBody>
      </p:sp>
      <p:pic>
        <p:nvPicPr>
          <p:cNvPr id="9" name="Рисунок 8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2910" y="2071678"/>
            <a:ext cx="3465524" cy="965535"/>
          </a:xfrm>
          <a:prstGeom prst="rect">
            <a:avLst/>
          </a:prstGeom>
        </p:spPr>
      </p:pic>
      <p:pic>
        <p:nvPicPr>
          <p:cNvPr id="16" name="Рисунок 15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14348" y="3857628"/>
            <a:ext cx="4066468" cy="407767"/>
          </a:xfrm>
          <a:prstGeom prst="rect">
            <a:avLst/>
          </a:prstGeom>
        </p:spPr>
      </p:pic>
      <p:pic>
        <p:nvPicPr>
          <p:cNvPr id="20" name="Рисунок 19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714348" y="5214949"/>
            <a:ext cx="2582802" cy="704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Стохастический градиентный спуск</a:t>
            </a:r>
            <a:r>
              <a:rPr lang="en-US" dirty="0" smtClean="0"/>
              <a:t> (SGD)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Медленная сходимость в отличие от полного</a:t>
            </a:r>
          </a:p>
          <a:p>
            <a:r>
              <a:rPr lang="ru-RU" dirty="0" smtClean="0"/>
              <a:t>Скорость вычисления не зависит от числа </a:t>
            </a:r>
            <a:r>
              <a:rPr lang="ru-RU" dirty="0" err="1" smtClean="0"/>
              <a:t>сэмплов</a:t>
            </a:r>
            <a:endParaRPr lang="ru-RU" dirty="0" smtClean="0"/>
          </a:p>
          <a:p>
            <a:r>
              <a:rPr lang="ru-RU" dirty="0" smtClean="0"/>
              <a:t>Прост</a:t>
            </a:r>
            <a:r>
              <a:rPr lang="ru-RU" dirty="0" smtClean="0"/>
              <a:t>о</a:t>
            </a:r>
            <a:r>
              <a:rPr lang="ru-RU" dirty="0" smtClean="0"/>
              <a:t>та </a:t>
            </a:r>
            <a:r>
              <a:rPr lang="ru-RU" dirty="0" smtClean="0"/>
              <a:t>реализации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Полустохастический градиентный спуск</a:t>
            </a:r>
            <a:r>
              <a:rPr lang="en-US" dirty="0" smtClean="0"/>
              <a:t> (S</a:t>
            </a:r>
            <a:r>
              <a:rPr lang="ru-RU" dirty="0" smtClean="0"/>
              <a:t>2</a:t>
            </a:r>
            <a:r>
              <a:rPr lang="en-US" dirty="0" smtClean="0"/>
              <a:t>GD)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Градиент не изменяется кардинально</a:t>
            </a:r>
          </a:p>
          <a:p>
            <a:r>
              <a:rPr lang="ru-RU" dirty="0" smtClean="0"/>
              <a:t>Значит </a:t>
            </a:r>
            <a:r>
              <a:rPr lang="ru-RU" dirty="0" smtClean="0"/>
              <a:t>можем использовать старую информацию</a:t>
            </a:r>
          </a:p>
          <a:p>
            <a:r>
              <a:rPr lang="ru-RU" dirty="0" smtClean="0"/>
              <a:t>Поэтому вычислим градиент</a:t>
            </a:r>
          </a:p>
          <a:p>
            <a:r>
              <a:rPr lang="ru-RU" dirty="0" smtClean="0"/>
              <a:t>Сделаем несколько шагов используя это направление с помощью стохастического</a:t>
            </a:r>
            <a:endParaRPr lang="en-US" dirty="0" smtClean="0"/>
          </a:p>
          <a:p>
            <a:r>
              <a:rPr lang="en-US" dirty="0" err="1" smtClean="0">
                <a:latin typeface="Calibri" pitchFamily="34" charset="0"/>
                <a:cs typeface="Calibri" pitchFamily="34" charset="0"/>
              </a:rPr>
              <a:t>Функция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должна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иметь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липшицев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непрерывный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градиент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с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константой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L &gt; 0:</a:t>
            </a:r>
          </a:p>
          <a:p>
            <a:endParaRPr lang="ru-RU" dirty="0" smtClean="0"/>
          </a:p>
          <a:p>
            <a:r>
              <a:rPr lang="ru-RU" dirty="0" smtClean="0"/>
              <a:t>Функция должна быть </a:t>
            </a:r>
            <a:r>
              <a:rPr lang="ru-RU" dirty="0" smtClean="0">
                <a:cs typeface="Calibri"/>
              </a:rPr>
              <a:t>µ</a:t>
            </a:r>
            <a:r>
              <a:rPr lang="en-US" dirty="0" smtClean="0">
                <a:cs typeface="Calibri"/>
              </a:rPr>
              <a:t>-</a:t>
            </a:r>
            <a:r>
              <a:rPr lang="en-US" dirty="0" err="1" smtClean="0">
                <a:cs typeface="Calibri"/>
              </a:rPr>
              <a:t>сильно</a:t>
            </a:r>
            <a:r>
              <a:rPr lang="en-US" dirty="0" smtClean="0">
                <a:cs typeface="Calibri"/>
              </a:rPr>
              <a:t> </a:t>
            </a:r>
            <a:r>
              <a:rPr lang="en-US" dirty="0" err="1" smtClean="0">
                <a:cs typeface="Calibri"/>
              </a:rPr>
              <a:t>выпуклой</a:t>
            </a:r>
            <a:r>
              <a:rPr lang="en-US" dirty="0" smtClean="0">
                <a:latin typeface="Calibri"/>
                <a:cs typeface="Calibri"/>
              </a:rPr>
              <a:t>:</a:t>
            </a:r>
            <a:endParaRPr lang="ru-RU" dirty="0"/>
          </a:p>
        </p:txBody>
      </p:sp>
      <p:pic>
        <p:nvPicPr>
          <p:cNvPr id="20" name="Рисунок 19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928662" y="4357691"/>
            <a:ext cx="6018282" cy="518350"/>
          </a:xfrm>
          <a:prstGeom prst="rect">
            <a:avLst/>
          </a:prstGeom>
        </p:spPr>
      </p:pic>
      <p:pic>
        <p:nvPicPr>
          <p:cNvPr id="21" name="Рисунок 20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857224" y="5357826"/>
            <a:ext cx="5998705" cy="457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Полустохастический градиентный спуск</a:t>
            </a:r>
            <a:r>
              <a:rPr lang="en-US" dirty="0" smtClean="0"/>
              <a:t> (S</a:t>
            </a:r>
            <a:r>
              <a:rPr lang="ru-RU" dirty="0" smtClean="0"/>
              <a:t>2</a:t>
            </a:r>
            <a:r>
              <a:rPr lang="en-US" dirty="0" smtClean="0"/>
              <a:t>GD)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Можем</a:t>
            </a:r>
            <a:r>
              <a:rPr lang="en-US" dirty="0" smtClean="0"/>
              <a:t> </a:t>
            </a:r>
            <a:r>
              <a:rPr lang="en-US" dirty="0" err="1" smtClean="0"/>
              <a:t>приблизить</a:t>
            </a:r>
            <a:r>
              <a:rPr lang="en-US" dirty="0" smtClean="0"/>
              <a:t> </a:t>
            </a:r>
            <a:r>
              <a:rPr lang="en-US" dirty="0" err="1" smtClean="0"/>
              <a:t>значение</a:t>
            </a:r>
            <a:r>
              <a:rPr lang="en-US" dirty="0" smtClean="0"/>
              <a:t> f(y), </a:t>
            </a:r>
            <a:r>
              <a:rPr lang="en-US" dirty="0" err="1" smtClean="0"/>
              <a:t>если</a:t>
            </a:r>
            <a:r>
              <a:rPr lang="en-US" dirty="0" smtClean="0"/>
              <a:t> y </a:t>
            </a:r>
            <a:r>
              <a:rPr lang="en-US" dirty="0" err="1" smtClean="0"/>
              <a:t>близок</a:t>
            </a:r>
            <a:r>
              <a:rPr lang="en-US" dirty="0" smtClean="0"/>
              <a:t> к x, </a:t>
            </a:r>
            <a:r>
              <a:rPr lang="en-US" dirty="0" err="1" smtClean="0"/>
              <a:t>как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внешнем</a:t>
            </a:r>
            <a:r>
              <a:rPr lang="en-US" dirty="0" smtClean="0"/>
              <a:t> </a:t>
            </a:r>
            <a:r>
              <a:rPr lang="en-US" dirty="0" err="1" smtClean="0"/>
              <a:t>цикле</a:t>
            </a:r>
            <a:r>
              <a:rPr lang="en-US" dirty="0" smtClean="0"/>
              <a:t> </a:t>
            </a:r>
            <a:r>
              <a:rPr lang="en-US" dirty="0" err="1" smtClean="0"/>
              <a:t>вычисляем</a:t>
            </a:r>
            <a:r>
              <a:rPr lang="en-US" dirty="0" smtClean="0"/>
              <a:t> </a:t>
            </a:r>
            <a:r>
              <a:rPr lang="en-US" dirty="0" err="1" smtClean="0"/>
              <a:t>полный</a:t>
            </a:r>
            <a:r>
              <a:rPr lang="en-US" dirty="0" smtClean="0"/>
              <a:t> </a:t>
            </a:r>
            <a:r>
              <a:rPr lang="en-US" dirty="0" err="1" smtClean="0"/>
              <a:t>градиент</a:t>
            </a:r>
            <a:endParaRPr lang="en-US" dirty="0" smtClean="0"/>
          </a:p>
          <a:p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внутреннем</a:t>
            </a:r>
            <a:r>
              <a:rPr lang="en-US" dirty="0" smtClean="0"/>
              <a:t> </a:t>
            </a:r>
            <a:r>
              <a:rPr lang="en-US" dirty="0" err="1" smtClean="0"/>
              <a:t>используем</a:t>
            </a:r>
            <a:r>
              <a:rPr lang="en-US" dirty="0" smtClean="0"/>
              <a:t> </a:t>
            </a:r>
            <a:r>
              <a:rPr lang="en-US" dirty="0" err="1" smtClean="0"/>
              <a:t>стохастический</a:t>
            </a:r>
            <a:r>
              <a:rPr lang="en-US" dirty="0" smtClean="0"/>
              <a:t> </a:t>
            </a:r>
            <a:r>
              <a:rPr lang="en-US" dirty="0" err="1" smtClean="0"/>
              <a:t>спуск</a:t>
            </a:r>
            <a:r>
              <a:rPr lang="en-US" dirty="0" smtClean="0"/>
              <a:t> </a:t>
            </a:r>
            <a:r>
              <a:rPr lang="en-US" dirty="0" err="1" smtClean="0"/>
              <a:t>со</a:t>
            </a:r>
            <a:r>
              <a:rPr lang="en-US" dirty="0" smtClean="0"/>
              <a:t> </a:t>
            </a:r>
            <a:r>
              <a:rPr lang="en-US" dirty="0" err="1" smtClean="0"/>
              <a:t>случайным</a:t>
            </a:r>
            <a:r>
              <a:rPr lang="en-US" dirty="0" smtClean="0"/>
              <a:t> </a:t>
            </a:r>
            <a:r>
              <a:rPr lang="en-US" dirty="0" err="1" smtClean="0"/>
              <a:t>числом</a:t>
            </a:r>
            <a:r>
              <a:rPr lang="en-US" dirty="0" smtClean="0"/>
              <a:t> </a:t>
            </a:r>
            <a:r>
              <a:rPr lang="en-US" dirty="0" err="1" smtClean="0"/>
              <a:t>семплов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6" name="Рисунок 5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5784" y="2143116"/>
            <a:ext cx="3711520" cy="252217"/>
          </a:xfrm>
          <a:prstGeom prst="rect">
            <a:avLst/>
          </a:prstGeom>
        </p:spPr>
      </p:pic>
      <p:pic>
        <p:nvPicPr>
          <p:cNvPr id="7" name="Рисунок 6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5786" y="2428868"/>
            <a:ext cx="3824762" cy="251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,7046"/>
  <p:tag name="ORIGINALWIDTH" val="1307,087"/>
  <p:tag name="LATEXADDIN" val="\documentclass{article}&#10;\usepackage{amsmath}&#10;\pagestyle{empty}&#10;\begin{document}&#10;&#10;$$ L(x) = \sum_{i = 1}^N L_i(x) \rightarrow \min 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2321"/>
  <p:tag name="ORIGINALWIDTH" val="279,715"/>
  <p:tag name="LATEXADDIN" val="\documentclass{article}&#10;\usepackage{amsmath}&#10;\pagestyle{empty}&#10;\begin{document}&#10;&#10;$$e^{- \frac{\Delta E}{t_i}}$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638,545"/>
  <p:tag name="LATEXADDIN" val="\documentclass{article}&#10;\usepackage{amsmath}&#10;\pagestyle{empty}&#10;\begin{document}&#10;&#10;$$ p_{k + 1} = \gamma p_k + \eta \nabla L_i(x_k) , \gamma &lt; 1 $$&#10;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941,8824"/>
  <p:tag name="LATEXADDIN" val="\documentclass{article}&#10;\usepackage{amsmath}&#10;\pagestyle{empty}&#10;\begin{document}&#10;&#10;&#10;$$ x_{k + 1} = x_k - p_{k + 1} 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985,752"/>
  <p:tag name="LATEXADDIN" val="\documentclass{article}&#10;\usepackage{amsmath}&#10;\pagestyle{empty}&#10;\begin{document}&#10;&#10;$$ p_{k + 1} = \gamma p_k + \eta \nabla L_i(x_k - \gamma p_k) , \gamma &lt; 1 $$&#10;&#10;&#10;\end{document}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941,8824"/>
  <p:tag name="LATEXADDIN" val="\documentclass{article}&#10;\usepackage{amsmath}&#10;\pagestyle{empty}&#10;\begin{document}&#10;&#10;&#10;$$ x_{k + 1} = x_k - p_{k + 1} 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66,74165"/>
  <p:tag name="LATEXADDIN" val="\documentclass{article}&#10;\usepackage{amsmath}&#10;\pagestyle{empty}&#10;\begin{document}&#10;&#10;$$\gamma$$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,4769"/>
  <p:tag name="ORIGINALWIDTH" val="1402,325"/>
  <p:tag name="LATEXADDIN" val="\documentclass{article}&#10;\usepackage{amsmath}&#10;\pagestyle{empty}&#10;\begin{document}&#10;&#10;$$G_{k + 1}^j = G_k^j + \left(\nabla L^j(w_k) \right)^2 $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,9557"/>
  <p:tag name="ORIGINALWIDTH" val="1988,752"/>
  <p:tag name="LATEXADDIN" val="\documentclass{article}&#10;\usepackage{amsmath}&#10;\pagestyle{empty}&#10;\begin{document}&#10;&#10;$$w_{k + 1}^j = w_k^j - \frac{\eta}{\sqrt{G_{k + 1}^j + \epsilon}} \left(\nabla L^j(w_k) \right) $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5,9843"/>
  <p:tag name="LATEXADDIN" val="\documentclass{article}&#10;\usepackage{amsmath}&#10;\pagestyle{empty}&#10;\begin{document}&#10;&#10;$$G_t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,4769"/>
  <p:tag name="ORIGINALWIDTH" val="1877,765"/>
  <p:tag name="LATEXADDIN" val="\documentclass{article}&#10;\usepackage{amsmath}&#10;\pagestyle{empty}&#10;\begin{document}&#10;&#10;$$G_{k + 1}^j = \gamma G_k^j + (1 - \gamma) \left(\nabla L^j(w_k) \right)^2 $$&#10;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75,591"/>
  <p:tag name="LATEXADDIN" val="\documentclass{article}&#10;\usepackage{amsmath}&#10;\pagestyle{empty}&#10;\begin{document}&#10;&#10;$$x_{k + 1} = x_{k} - \eta_{k} \nabla L_i(x_k)$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,9557"/>
  <p:tag name="ORIGINALWIDTH" val="1988,752"/>
  <p:tag name="LATEXADDIN" val="\documentclass{article}&#10;\usepackage{amsmath}&#10;\pagestyle{empty}&#10;\begin{document}&#10;&#10;$$w_{k + 1}^j = w_k^j - \frac{\eta}{\sqrt{G_{k + 1}^j + \epsilon}} \left(\nabla L^j(w_k) \right) $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592,801"/>
  <p:tag name="LATEXADDIN" val="\documentclass{article}&#10;\usepackage{amsmath}&#10;\pagestyle{empty}&#10;\begin{document}&#10;&#10;$$RMS[\nabla L(w_k)] = \sqrt{G_{k + 1} + \epsilon}$$&#10;&#10;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,2134"/>
  <p:tag name="ORIGINALWIDTH" val="2013,498"/>
  <p:tag name="LATEXADDIN" val="\documentclass{article}&#10;\usepackage{amsmath}&#10;\pagestyle{empty}&#10;\begin{document}&#10;&#10;$$w_{k + 1} = w_k - \frac{RMS [\Delta w]_{k - 1}}{RMS[\nabla L(w_k)]} \nabla L(w_k) $$&#10;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2005,249"/>
  <p:tag name="LATEXADDIN" val="\documentclass{article}&#10;\usepackage{amsmath}&#10;\pagestyle{empty}&#10;\begin{document}&#10;&#10;$$P_k(\Delta w) = \gamma P_{k - 1}(\Delta w) + (1 - \gamma) \Delta w_k^2 $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528,309"/>
  <p:tag name="LATEXADDIN" val="\documentclass{article}&#10;\usepackage{amsmath}&#10;\pagestyle{empty}&#10;\begin{document}&#10;&#10;$$RMS[\Delta w]_t = \sqrt{P_t(\Delta w) + \epsilon }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101,238"/>
  <p:tag name="LATEXADDIN" val="\documentclass{article}&#10;\usepackage{amsmath}&#10;\pagestyle{empty}&#10;\begin{document}&#10;&#10;$$ p_{k + 1} = \gamma_1 p_k + (1 - \gamma_1) \nabla L_i(x_k) , \gamma_1 &lt; 1 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2103,487"/>
  <p:tag name="LATEXADDIN" val="\documentclass{article}&#10;\usepackage{amsmath}&#10;\pagestyle{empty}&#10;\begin{document}&#10;&#10;$$ g_{k + 1} = \gamma_2 g_k + (1 - \gamma_2) \nabla L_i^2(x_k) , \gamma_2 &lt; 1 $$&#10;&#10;&#10;\end{document}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,9681"/>
  <p:tag name="ORIGINALWIDTH" val="1310,836"/>
  <p:tag name="LATEXADDIN" val="\documentclass{article}&#10;\usepackage{amsmath}&#10;\pagestyle{empty}&#10;\begin{document}&#10;&#10;$$w_{k + 1} = w_k - \frac{\eta}{\sqrt {\hat{g_k}} + \epsilon} \hat {p_k} $$&#10;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656,918"/>
  <p:tag name="LATEXADDIN" val="\documentclass{article}&#10;\usepackage{amsmath}&#10;\pagestyle{empty}&#10;\begin{document}&#10;&#10;$$\hat{p_k} = \frac {p_k} {1 - \gamma_{1} ^ k}$$&#10;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647,1691"/>
  <p:tag name="LATEXADDIN" val="\documentclass{article}&#10;\usepackage{amsmath}&#10;\pagestyle{empty}&#10;\begin{document}&#10;&#10;$$\hat{g_k} = \frac {g_k} {1 - \gamma_{2} ^ k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4,9569"/>
  <p:tag name="ORIGINALWIDTH" val="1269,591"/>
  <p:tag name="LATEXADDIN" val="\documentclass{article}&#10;\usepackage{amsmath}&#10;\pagestyle{empty}&#10;\begin{document}&#10;&#10;$$\sum_k^{\infty} \eta_k = \infty, \sum_k^{\infty} \eta_k^2 &lt; \infty $$&#10;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80,98985"/>
  <p:tag name="LATEXADDIN" val="\documentclass{article}&#10;\usepackage{amsmath}&#10;\pagestyle{empty}&#10;\begin{document}&#10;&#10;$$l_p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2336"/>
  <p:tag name="ORIGINALWIDTH" val="2233,221"/>
  <p:tag name="LATEXADDIN" val="\documentclass{article}&#10;\usepackage{amsmath}&#10;\pagestyle{empty}&#10;\begin{document}&#10;&#10;$$ v_{k + 1} = \gamma_2^p v_k + (1 - \gamma_2 ^ p) | \nabla L_i(x_k) |^p , \gamma_2 &lt; 1 $$&#10;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107,987"/>
  <p:tag name="LATEXADDIN" val="\documentclass{article}&#10;\usepackage{amsmath}&#10;\pagestyle{empty}&#10;\begin{document}&#10;&#10;$$ g_{k + 1} = \gamma_2^\infty v_k + (1 - \gamma_2 ^ \infty) | \nabla L_i(x_k) |^\infty = $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42,595"/>
  <p:tag name="LATEXADDIN" val="\documentclass{article}&#10;\usepackage{amsmath}&#10;\pagestyle{empty}&#10;\begin{document}&#10;&#10;$$ max(\gamma_2 \cdot v_k, |\nabla L_i(x_k)|) $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9,7188"/>
  <p:tag name="ORIGINALWIDTH" val="1051,369"/>
  <p:tag name="LATEXADDIN" val="\documentclass{article}&#10;\usepackage{amsmath}&#10;\pagestyle{empty}&#10;\begin{document}&#10;&#10;$$w_{k + 1} = w_k - \frac{\eta}{g_k} \hat {m_k} $$&#10;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,2183"/>
  <p:tag name="ORIGINALWIDTH" val="2959,13"/>
  <p:tag name="LATEXADDIN" val="\documentclass{article}&#10;\usepackage{amsmath}&#10;\usepackage{amsfonts}&#10;\pagestyle{empty}&#10;\begin{document}&#10;&#10;$$\forall x,z \in \mathbb {R}^d,  f(x) \leq f(x) + \langle f'(x), z - x) + \frac{L}{2} \parallel z - x \parallel^2 $$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949,382"/>
  <p:tag name="LATEXADDIN" val="\documentclass{article}&#10;\usepackage{amsmath}&#10;\usepackage{amsfonts}&#10;\pagestyle{empty}&#10;\begin{document}&#10;&#10;$$\forall x,z \in \mathbb {R}^d,  f(x) \geq f(x) + \langle f'(x), z - x) + \frac{\mu}{2} \parallel z - x \parallel^2 $$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26,022"/>
  <p:tag name="LATEXADDIN" val="\documentclass{article}&#10;\usepackage{amsmath}&#10;\pagestyle{empty}&#10;\begin{document}&#10;&#10;$$\nabla f(y) = \nabla f(y) - \nabla f(x) + \nabla f(x)$$&#10;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882,265"/>
  <p:tag name="LATEXADDIN" val="\documentclass{article}&#10;\usepackage{amsmath}&#10;\pagestyle{empty}&#10;\begin{document}&#10;&#10;&#10;$$\nabla f(y) \approx \nabla f_i(y) - \nabla f_i(x) + \nabla f(x) $$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452,568"/>
  <p:tag name="LATEXADDIN" val="\documentclass{article}&#10;\usepackage{amsmath}&#10;\pagestyle{empty}&#10;\begin{document}&#10;&#10;$$x_{k + 1} = x_k - \frac{\mu}{n}\left(\sum_{i = 1}^n y_i^{k + 1} \right)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3045,37"/>
  <p:tag name="LATEXADDIN" val="\documentclass{article}&#10;\usepackage{amsmath}&#10;\pagestyle{empty}&#10;\begin{document}&#10;&#10;&#10;$$y_i^{k + 1} = \begin{cases}&#10;\nabla f_i(x_k), &amp; \text{if i = j} \\&#10;y_i^k, &amp; \text{otherwise}&#10;\end{cases}\left( where\ j = random [1, n] \right)$$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0,5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821</TotalTime>
  <Words>845</Words>
  <Application>Microsoft Office PowerPoint</Application>
  <PresentationFormat>Экран (4:3)</PresentationFormat>
  <Paragraphs>215</Paragraphs>
  <Slides>36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Начальная</vt:lpstr>
      <vt:lpstr>Методы стохастической оптимизации</vt:lpstr>
      <vt:lpstr>Оптимизация и стохастика</vt:lpstr>
      <vt:lpstr>Плюсы</vt:lpstr>
      <vt:lpstr>Минусы</vt:lpstr>
      <vt:lpstr>Разные стохастические методы</vt:lpstr>
      <vt:lpstr>Стохастический градиентный спуск (SGD) </vt:lpstr>
      <vt:lpstr>Стохастический градиентный спуск (SGD) Особенности</vt:lpstr>
      <vt:lpstr>Полустохастический градиентный спуск (S2GD)</vt:lpstr>
      <vt:lpstr>Полустохастический градиентный спуск (S2GD)</vt:lpstr>
      <vt:lpstr>Полустохастический градиентный спуск (S2GD)</vt:lpstr>
      <vt:lpstr>Полустохастический градиентный спуск Особенности</vt:lpstr>
      <vt:lpstr>Стохастический средний градиент (SAG) </vt:lpstr>
      <vt:lpstr>Стохастический средний градиент (SAG) Особенности</vt:lpstr>
      <vt:lpstr>Иллюстрации работы методов, где N = 1000, w - двумерный</vt:lpstr>
      <vt:lpstr>Алгоритм имитации отжига [:||||:] </vt:lpstr>
      <vt:lpstr>Алгоритм имитации отжига [:||||:] Особенности</vt:lpstr>
      <vt:lpstr>Генетический алгоритм</vt:lpstr>
      <vt:lpstr>Генетический алгоритм</vt:lpstr>
      <vt:lpstr>  Генетический алгоритм Особенности</vt:lpstr>
      <vt:lpstr> Дальнейшие улучшения для стохастического градиентного спуска</vt:lpstr>
      <vt:lpstr>Адаптивный коэффициент обучения </vt:lpstr>
      <vt:lpstr> Momentum </vt:lpstr>
      <vt:lpstr>Ускоренный градиент Нестерова </vt:lpstr>
      <vt:lpstr>Ускоренный градиент Нестерова для разных коэффициентов</vt:lpstr>
      <vt:lpstr>AdaGrad </vt:lpstr>
      <vt:lpstr>AdaGrad</vt:lpstr>
      <vt:lpstr>RMSprop </vt:lpstr>
      <vt:lpstr>Adadelta </vt:lpstr>
      <vt:lpstr>Adam </vt:lpstr>
      <vt:lpstr>Adam </vt:lpstr>
      <vt:lpstr>AdaMax</vt:lpstr>
      <vt:lpstr>Примеры</vt:lpstr>
      <vt:lpstr>Примеры</vt:lpstr>
      <vt:lpstr>Примеры</vt:lpstr>
      <vt:lpstr>Выводы </vt:lpstr>
      <vt:lpstr>Использованные материалы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Струминский петух</dc:title>
  <dc:creator>Daniil</dc:creator>
  <cp:lastModifiedBy>Daniil</cp:lastModifiedBy>
  <cp:revision>87</cp:revision>
  <dcterms:created xsi:type="dcterms:W3CDTF">2018-10-03T17:12:24Z</dcterms:created>
  <dcterms:modified xsi:type="dcterms:W3CDTF">2018-10-04T21:35:38Z</dcterms:modified>
</cp:coreProperties>
</file>